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4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38677EA-913F-3197-413F-D85B9D9F7A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567D39A8-6EBF-AF60-E830-9E3BEC0C3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87497B6C-82C5-8F49-5C96-8004885EF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CE178-FAC2-412D-A256-2AC6AEF1A370}" type="datetimeFigureOut">
              <a:rPr lang="ro-RO" smtClean="0"/>
              <a:t>05.10.2024</a:t>
            </a:fld>
            <a:endParaRPr lang="ro-RO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424699B4-39BF-FAE4-77A3-2042DF58C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614E9A66-98D3-7FB9-0A09-91DAB8FE0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1C9EB-E571-474E-A806-E7DD9724F4F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19142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B2ACA5A7-21B0-62FF-36D9-7BC465F02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text vertical 2">
            <a:extLst>
              <a:ext uri="{FF2B5EF4-FFF2-40B4-BE49-F238E27FC236}">
                <a16:creationId xmlns:a16="http://schemas.microsoft.com/office/drawing/2014/main" id="{8476F751-D92E-8C4D-278F-6126BB119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0F562EF1-88E1-C137-A453-2BA9B8CBB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CE178-FAC2-412D-A256-2AC6AEF1A370}" type="datetimeFigureOut">
              <a:rPr lang="ro-RO" smtClean="0"/>
              <a:t>05.10.2024</a:t>
            </a:fld>
            <a:endParaRPr lang="ro-RO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06228883-E227-A036-7EF6-E4DE8D8EB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65C6DC96-FE0D-D6F0-D77E-CFCEFB037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1C9EB-E571-474E-A806-E7DD9724F4F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0412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vertical 1">
            <a:extLst>
              <a:ext uri="{FF2B5EF4-FFF2-40B4-BE49-F238E27FC236}">
                <a16:creationId xmlns:a16="http://schemas.microsoft.com/office/drawing/2014/main" id="{E7A16678-8525-5E25-3ECF-6F968EBD8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text vertical 2">
            <a:extLst>
              <a:ext uri="{FF2B5EF4-FFF2-40B4-BE49-F238E27FC236}">
                <a16:creationId xmlns:a16="http://schemas.microsoft.com/office/drawing/2014/main" id="{32AB73CF-CB1B-C6B8-A2B6-A28A0B9F83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9B57795D-3F5F-1777-0442-0147CE084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CE178-FAC2-412D-A256-2AC6AEF1A370}" type="datetimeFigureOut">
              <a:rPr lang="ro-RO" smtClean="0"/>
              <a:t>05.10.2024</a:t>
            </a:fld>
            <a:endParaRPr lang="ro-RO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71B13B89-42C3-F8B6-8C99-7504DB1EA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61B386FE-3F6E-6681-5319-55A3D395D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1C9EB-E571-474E-A806-E7DD9724F4F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86362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5C72E597-FA88-BAD3-EBBF-289393294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3108ACDF-2225-0D59-016A-E6C572EDA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E50BD92B-F662-3B2E-B92F-368089985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CE178-FAC2-412D-A256-2AC6AEF1A370}" type="datetimeFigureOut">
              <a:rPr lang="ro-RO" smtClean="0"/>
              <a:t>05.10.2024</a:t>
            </a:fld>
            <a:endParaRPr lang="ro-RO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1D40B6F6-3145-A27C-83B0-30B88FAB8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ECC78FE5-DC1E-4A66-9D35-418DD5E51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1C9EB-E571-474E-A806-E7DD9724F4F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64935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6291996C-AEB6-80BE-F700-E5A7F377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BE3C6D5C-DB9C-2506-5ECA-00ADB7B92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8E0CC23D-3681-F606-3D71-DDD5E91B3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CE178-FAC2-412D-A256-2AC6AEF1A370}" type="datetimeFigureOut">
              <a:rPr lang="ro-RO" smtClean="0"/>
              <a:t>05.10.2024</a:t>
            </a:fld>
            <a:endParaRPr lang="ro-RO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D3B32FD3-257F-1694-8B5E-E3C625756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07E6933C-0565-2997-3D66-1E08B5A6C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1C9EB-E571-474E-A806-E7DD9724F4F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04739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B4E5AD12-D2C9-CA97-253E-95177345C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D264A8A9-4D6B-00FC-A641-32A4B89A88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9562C8E2-957F-3DE4-5813-B039C918B7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9644D470-4408-2181-FDB6-4CBFD373D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CE178-FAC2-412D-A256-2AC6AEF1A370}" type="datetimeFigureOut">
              <a:rPr lang="ro-RO" smtClean="0"/>
              <a:t>05.10.2024</a:t>
            </a:fld>
            <a:endParaRPr lang="ro-RO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8EB42ABF-0B97-C39F-B62C-DF769B3AA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D12536CB-BC5E-2C75-C130-C64CB735B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1C9EB-E571-474E-A806-E7DD9724F4F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84491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4E8BC42D-E771-771A-7A5F-6F0C452E2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29E87A2C-6F65-7F22-7EEB-D618E5321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1DDA1EAB-C74E-B7F2-E2AC-ED82D89744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5" name="Substituent text 4">
            <a:extLst>
              <a:ext uri="{FF2B5EF4-FFF2-40B4-BE49-F238E27FC236}">
                <a16:creationId xmlns:a16="http://schemas.microsoft.com/office/drawing/2014/main" id="{6CE06DD8-7BF3-E323-6F52-674C8F795C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Substituent conținut 5">
            <a:extLst>
              <a:ext uri="{FF2B5EF4-FFF2-40B4-BE49-F238E27FC236}">
                <a16:creationId xmlns:a16="http://schemas.microsoft.com/office/drawing/2014/main" id="{9585FEDA-F216-5AA3-50B9-14BE62A050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7" name="Substituent dată 6">
            <a:extLst>
              <a:ext uri="{FF2B5EF4-FFF2-40B4-BE49-F238E27FC236}">
                <a16:creationId xmlns:a16="http://schemas.microsoft.com/office/drawing/2014/main" id="{6ADD15B8-BC33-435D-8CE9-A7E474008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CE178-FAC2-412D-A256-2AC6AEF1A370}" type="datetimeFigureOut">
              <a:rPr lang="ro-RO" smtClean="0"/>
              <a:t>05.10.2024</a:t>
            </a:fld>
            <a:endParaRPr lang="ro-RO"/>
          </a:p>
        </p:txBody>
      </p:sp>
      <p:sp>
        <p:nvSpPr>
          <p:cNvPr id="8" name="Substituent subsol 7">
            <a:extLst>
              <a:ext uri="{FF2B5EF4-FFF2-40B4-BE49-F238E27FC236}">
                <a16:creationId xmlns:a16="http://schemas.microsoft.com/office/drawing/2014/main" id="{5B7EE9EA-B590-22AA-45AF-2D9E74680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ubstituent număr diapozitiv 8">
            <a:extLst>
              <a:ext uri="{FF2B5EF4-FFF2-40B4-BE49-F238E27FC236}">
                <a16:creationId xmlns:a16="http://schemas.microsoft.com/office/drawing/2014/main" id="{4F1DC048-C522-71DD-EEE3-2684E6CD6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1C9EB-E571-474E-A806-E7DD9724F4F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39147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B7D7D244-F6EA-4FDD-6E3B-DC3649C07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dată 2">
            <a:extLst>
              <a:ext uri="{FF2B5EF4-FFF2-40B4-BE49-F238E27FC236}">
                <a16:creationId xmlns:a16="http://schemas.microsoft.com/office/drawing/2014/main" id="{9EF5068E-8A1E-6DAE-2BCE-2DC2EE425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CE178-FAC2-412D-A256-2AC6AEF1A370}" type="datetimeFigureOut">
              <a:rPr lang="ro-RO" smtClean="0"/>
              <a:t>05.10.2024</a:t>
            </a:fld>
            <a:endParaRPr lang="ro-RO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8A7CDF3C-4ADA-7306-152D-4D4212672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id="{5D0E3E59-834E-F76B-3FCA-EAEF72F43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1C9EB-E571-474E-A806-E7DD9724F4F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43348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>
            <a:extLst>
              <a:ext uri="{FF2B5EF4-FFF2-40B4-BE49-F238E27FC236}">
                <a16:creationId xmlns:a16="http://schemas.microsoft.com/office/drawing/2014/main" id="{845D6484-9635-A019-E5A8-C6695E7F3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CE178-FAC2-412D-A256-2AC6AEF1A370}" type="datetimeFigureOut">
              <a:rPr lang="ro-RO" smtClean="0"/>
              <a:t>05.10.2024</a:t>
            </a:fld>
            <a:endParaRPr lang="ro-RO"/>
          </a:p>
        </p:txBody>
      </p:sp>
      <p:sp>
        <p:nvSpPr>
          <p:cNvPr id="3" name="Substituent subsol 2">
            <a:extLst>
              <a:ext uri="{FF2B5EF4-FFF2-40B4-BE49-F238E27FC236}">
                <a16:creationId xmlns:a16="http://schemas.microsoft.com/office/drawing/2014/main" id="{FE557638-5371-85F3-F619-B46EA48B0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1E95CD23-DD2C-455F-908A-8174E8A8B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1C9EB-E571-474E-A806-E7DD9724F4F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07183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F44EBE05-3E13-A83C-CF40-4F852204F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0694A0CA-D837-A781-E264-1EDCC5ED6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CC7DDD3B-8651-AEB4-00DA-ED6A6905B3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37B0B4C8-E53E-20E2-5BC7-6D430DDFA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CE178-FAC2-412D-A256-2AC6AEF1A370}" type="datetimeFigureOut">
              <a:rPr lang="ro-RO" smtClean="0"/>
              <a:t>05.10.2024</a:t>
            </a:fld>
            <a:endParaRPr lang="ro-RO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B04147A9-FA95-908F-CEC4-E4F33891B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2AC613C8-DAAB-15AD-77AB-F82B87213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1C9EB-E571-474E-A806-E7DD9724F4F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53788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C7665580-443F-A5D1-23C4-94EAAC88C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imagine 2">
            <a:extLst>
              <a:ext uri="{FF2B5EF4-FFF2-40B4-BE49-F238E27FC236}">
                <a16:creationId xmlns:a16="http://schemas.microsoft.com/office/drawing/2014/main" id="{F9421FE4-715D-E848-92DC-9050C33212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o-RO"/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55DB9BA4-E4D6-75CA-CCBD-BC5663F6A7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914EE204-A281-DE40-E07C-904A1AB2A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CE178-FAC2-412D-A256-2AC6AEF1A370}" type="datetimeFigureOut">
              <a:rPr lang="ro-RO" smtClean="0"/>
              <a:t>05.10.2024</a:t>
            </a:fld>
            <a:endParaRPr lang="ro-RO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ADD18524-EC73-A903-A49B-561EEEA25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5D958111-B450-614E-0D36-0520FBD19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1C9EB-E571-474E-A806-E7DD9724F4F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770469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titlu 1">
            <a:extLst>
              <a:ext uri="{FF2B5EF4-FFF2-40B4-BE49-F238E27FC236}">
                <a16:creationId xmlns:a16="http://schemas.microsoft.com/office/drawing/2014/main" id="{D31789C6-EEA2-E320-14B6-59F2CB1FE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9EB80DD0-E682-E1BC-7A2F-15C438663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41C65222-DB1A-A716-7B92-8DDFFE83FB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CE178-FAC2-412D-A256-2AC6AEF1A370}" type="datetimeFigureOut">
              <a:rPr lang="ro-RO" smtClean="0"/>
              <a:t>05.10.2024</a:t>
            </a:fld>
            <a:endParaRPr lang="ro-RO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50134DCC-B6EB-6485-4E72-3214FB0C6D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F7A7C4B0-DA23-DC82-777A-E0B0572839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1C9EB-E571-474E-A806-E7DD9724F4FB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354923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ro.wikipedia.org/wiki/Marte_(mitologie)" TargetMode="External"/><Relationship Id="rId3" Type="http://schemas.microsoft.com/office/2017/06/relationships/model3d" Target="../media/model3d1.glb"/><Relationship Id="rId7" Type="http://schemas.openxmlformats.org/officeDocument/2006/relationships/hyperlink" Target="https://ro.wikipedia.org/wiki/Sistemul_Solar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ro.wikipedia.org/wiki/Soare" TargetMode="External"/><Relationship Id="rId5" Type="http://schemas.openxmlformats.org/officeDocument/2006/relationships/hyperlink" Target="https://ro.wikipedia.org/wiki/Planet%C4%83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hyperlink" Target="https://ro.wikipedia.org/wiki/P%C4%83m%C3%A2nt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ro.wikipedia.org/wiki/Luna" TargetMode="External"/><Relationship Id="rId5" Type="http://schemas.openxmlformats.org/officeDocument/2006/relationships/hyperlink" Target="https://ro.wikipedia.org/wiki/Planet%C4%83_teluric%C4%83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hyperlink" Target="https://ro.wikipedia.org/wiki/NASA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ro.wikipedia.org/wiki/Mariner_4" TargetMode="External"/><Relationship Id="rId5" Type="http://schemas.openxmlformats.org/officeDocument/2006/relationships/hyperlink" Target="https://ro.wikipedia.org/wiki/Explorarea_planetei_Marte" TargetMode="Externa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universetoday.com/tag/korolev-crater/" TargetMode="Externa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lickr.com/photos/192271236@N03/52894708479" TargetMode="Externa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rawpixel.com/image/418648/nasas-mars-rover?referral=24&amp;source=pinterest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D699E0C3-8D73-B1BA-CF17-8EEC1D77B2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0451" y="35434"/>
            <a:ext cx="8327256" cy="1216240"/>
          </a:xfrm>
        </p:spPr>
        <p:txBody>
          <a:bodyPr>
            <a:noAutofit/>
          </a:bodyPr>
          <a:lstStyle/>
          <a:p>
            <a:pPr algn="l"/>
            <a:r>
              <a:rPr lang="ro-RO" sz="7200" i="1" u="sng" dirty="0">
                <a:solidFill>
                  <a:srgbClr val="A50021"/>
                </a:solidFill>
              </a:rPr>
              <a:t>A doua lume</a:t>
            </a: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AC63DD6B-1675-9E7F-1BED-42D7D6A71D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 descr="Download Disseminated Stars In The Galaxy Background Wallpaper |  Wallpapers.com">
            <a:extLst>
              <a:ext uri="{FF2B5EF4-FFF2-40B4-BE49-F238E27FC236}">
                <a16:creationId xmlns:a16="http://schemas.microsoft.com/office/drawing/2014/main" id="{7E893FF8-FE7E-5247-0B9E-F7E0DD1FC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736" y="0"/>
            <a:ext cx="12263736" cy="689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tăText 3">
            <a:extLst>
              <a:ext uri="{FF2B5EF4-FFF2-40B4-BE49-F238E27FC236}">
                <a16:creationId xmlns:a16="http://schemas.microsoft.com/office/drawing/2014/main" id="{B91B98F8-8133-36CD-93E9-D283CD5BC2F8}"/>
              </a:ext>
            </a:extLst>
          </p:cNvPr>
          <p:cNvSpPr txBox="1"/>
          <p:nvPr/>
        </p:nvSpPr>
        <p:spPr>
          <a:xfrm>
            <a:off x="1840637" y="334294"/>
            <a:ext cx="1042238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8800" dirty="0">
                <a:solidFill>
                  <a:schemeClr val="bg1"/>
                </a:solidFill>
                <a:latin typeface="Arial Black" panose="020B0A04020102020204" pitchFamily="34" charset="0"/>
              </a:rPr>
              <a:t>A DOUA LUME</a:t>
            </a:r>
          </a:p>
        </p:txBody>
      </p:sp>
      <p:sp>
        <p:nvSpPr>
          <p:cNvPr id="5" name="CasetăText 4">
            <a:extLst>
              <a:ext uri="{FF2B5EF4-FFF2-40B4-BE49-F238E27FC236}">
                <a16:creationId xmlns:a16="http://schemas.microsoft.com/office/drawing/2014/main" id="{DFC010B7-4A95-0D4F-34BC-68F70CFC2FB9}"/>
              </a:ext>
            </a:extLst>
          </p:cNvPr>
          <p:cNvSpPr txBox="1"/>
          <p:nvPr/>
        </p:nvSpPr>
        <p:spPr>
          <a:xfrm>
            <a:off x="4705165" y="1523929"/>
            <a:ext cx="38085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7200" u="sng" dirty="0">
                <a:solidFill>
                  <a:srgbClr val="A50021"/>
                </a:solidFill>
                <a:latin typeface="Bernard MT Condensed" panose="02050806060905020404" pitchFamily="18" charset="0"/>
              </a:rPr>
              <a:t>MARTE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el 3D 10" descr="Mars">
                <a:extLst>
                  <a:ext uri="{FF2B5EF4-FFF2-40B4-BE49-F238E27FC236}">
                    <a16:creationId xmlns:a16="http://schemas.microsoft.com/office/drawing/2014/main" id="{C67B8210-6647-0861-B25C-A371EC62F12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18557709"/>
                  </p:ext>
                </p:extLst>
              </p:nvPr>
            </p:nvGraphicFramePr>
            <p:xfrm>
              <a:off x="2787589" y="2724259"/>
              <a:ext cx="6090193" cy="409830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090193" cy="4098308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2387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el 3D 10" descr="Mars">
                <a:extLst>
                  <a:ext uri="{FF2B5EF4-FFF2-40B4-BE49-F238E27FC236}">
                    <a16:creationId xmlns:a16="http://schemas.microsoft.com/office/drawing/2014/main" id="{C67B8210-6647-0861-B25C-A371EC62F1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87589" y="2724259"/>
                <a:ext cx="6090193" cy="409830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2405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D699E0C3-8D73-B1BA-CF17-8EEC1D77B2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0451" y="35434"/>
            <a:ext cx="8327256" cy="1216240"/>
          </a:xfrm>
        </p:spPr>
        <p:txBody>
          <a:bodyPr>
            <a:noAutofit/>
          </a:bodyPr>
          <a:lstStyle/>
          <a:p>
            <a:pPr algn="l"/>
            <a:r>
              <a:rPr lang="ro-RO" sz="7200" i="1" u="sng" dirty="0">
                <a:solidFill>
                  <a:srgbClr val="A50021"/>
                </a:solidFill>
              </a:rPr>
              <a:t>A doua lume</a:t>
            </a: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AC63DD6B-1675-9E7F-1BED-42D7D6A71D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 descr="Download Disseminated Stars In The Galaxy Background Wallpaper |  Wallpapers.com">
            <a:extLst>
              <a:ext uri="{FF2B5EF4-FFF2-40B4-BE49-F238E27FC236}">
                <a16:creationId xmlns:a16="http://schemas.microsoft.com/office/drawing/2014/main" id="{7E893FF8-FE7E-5247-0B9E-F7E0DD1FC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738" y="-85395"/>
            <a:ext cx="12345738" cy="694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tăText 4">
            <a:extLst>
              <a:ext uri="{FF2B5EF4-FFF2-40B4-BE49-F238E27FC236}">
                <a16:creationId xmlns:a16="http://schemas.microsoft.com/office/drawing/2014/main" id="{DFC010B7-4A95-0D4F-34BC-68F70CFC2FB9}"/>
              </a:ext>
            </a:extLst>
          </p:cNvPr>
          <p:cNvSpPr txBox="1"/>
          <p:nvPr/>
        </p:nvSpPr>
        <p:spPr>
          <a:xfrm>
            <a:off x="4483224" y="-123591"/>
            <a:ext cx="38085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7200" u="sng" dirty="0">
                <a:solidFill>
                  <a:srgbClr val="A50021"/>
                </a:solidFill>
                <a:latin typeface="Bernard MT Condensed" panose="02050806060905020404" pitchFamily="18" charset="0"/>
              </a:rPr>
              <a:t>MARTE</a:t>
            </a:r>
          </a:p>
        </p:txBody>
      </p:sp>
      <p:sp>
        <p:nvSpPr>
          <p:cNvPr id="9" name="CasetăText 8">
            <a:extLst>
              <a:ext uri="{FF2B5EF4-FFF2-40B4-BE49-F238E27FC236}">
                <a16:creationId xmlns:a16="http://schemas.microsoft.com/office/drawing/2014/main" id="{5668AE27-7A7F-91F2-0E1D-FDFA6F0D7539}"/>
              </a:ext>
            </a:extLst>
          </p:cNvPr>
          <p:cNvSpPr txBox="1"/>
          <p:nvPr/>
        </p:nvSpPr>
        <p:spPr>
          <a:xfrm>
            <a:off x="956286" y="2475914"/>
            <a:ext cx="3526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o-RO" sz="2000" dirty="0">
              <a:solidFill>
                <a:schemeClr val="bg1"/>
              </a:solidFill>
            </a:endParaRPr>
          </a:p>
        </p:txBody>
      </p:sp>
      <p:sp>
        <p:nvSpPr>
          <p:cNvPr id="12" name="Schemă logică: conector 11">
            <a:extLst>
              <a:ext uri="{FF2B5EF4-FFF2-40B4-BE49-F238E27FC236}">
                <a16:creationId xmlns:a16="http://schemas.microsoft.com/office/drawing/2014/main" id="{528B6E94-796C-BD76-E594-A0E64F668896}"/>
              </a:ext>
            </a:extLst>
          </p:cNvPr>
          <p:cNvSpPr/>
          <p:nvPr/>
        </p:nvSpPr>
        <p:spPr>
          <a:xfrm>
            <a:off x="3826457" y="1173748"/>
            <a:ext cx="154599" cy="15991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4" name="CasetăText 3">
            <a:extLst>
              <a:ext uri="{FF2B5EF4-FFF2-40B4-BE49-F238E27FC236}">
                <a16:creationId xmlns:a16="http://schemas.microsoft.com/office/drawing/2014/main" id="{10F33375-B923-7498-CC82-8BC71CB8DC74}"/>
              </a:ext>
            </a:extLst>
          </p:cNvPr>
          <p:cNvSpPr txBox="1"/>
          <p:nvPr/>
        </p:nvSpPr>
        <p:spPr>
          <a:xfrm>
            <a:off x="273933" y="1747591"/>
            <a:ext cx="3291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3600" dirty="0" err="1">
                <a:solidFill>
                  <a:schemeClr val="bg1"/>
                </a:solidFill>
                <a:latin typeface="Arial Black" panose="020B0A04020102020204" pitchFamily="34" charset="0"/>
              </a:rPr>
              <a:t>Stiati</a:t>
            </a:r>
            <a:r>
              <a:rPr lang="ro-RO" sz="3600" dirty="0">
                <a:solidFill>
                  <a:schemeClr val="bg1"/>
                </a:solidFill>
                <a:latin typeface="Arial Black" panose="020B0A04020102020204" pitchFamily="34" charset="0"/>
              </a:rPr>
              <a:t> ca??</a:t>
            </a:r>
          </a:p>
        </p:txBody>
      </p:sp>
      <p:sp>
        <p:nvSpPr>
          <p:cNvPr id="7" name="CasetăText 6">
            <a:extLst>
              <a:ext uri="{FF2B5EF4-FFF2-40B4-BE49-F238E27FC236}">
                <a16:creationId xmlns:a16="http://schemas.microsoft.com/office/drawing/2014/main" id="{C9B3CCF1-693C-0541-0D2A-1CB3748E2977}"/>
              </a:ext>
            </a:extLst>
          </p:cNvPr>
          <p:cNvSpPr txBox="1"/>
          <p:nvPr/>
        </p:nvSpPr>
        <p:spPr>
          <a:xfrm>
            <a:off x="2630469" y="2423497"/>
            <a:ext cx="56612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400" b="0" i="0" dirty="0">
                <a:solidFill>
                  <a:schemeClr val="bg1"/>
                </a:solidFill>
                <a:effectLst/>
                <a:latin typeface="Sitka Subheading" panose="02000505000000020004" pitchFamily="2" charset="0"/>
              </a:rPr>
              <a:t>1.Marte are aproximativ 10% din greutatea </a:t>
            </a:r>
            <a:r>
              <a:rPr lang="ro-RO" sz="2400" b="0" i="0" dirty="0" err="1">
                <a:solidFill>
                  <a:schemeClr val="bg1"/>
                </a:solidFill>
                <a:effectLst/>
                <a:latin typeface="Sitka Subheading" panose="02000505000000020004" pitchFamily="2" charset="0"/>
              </a:rPr>
              <a:t>Pamantului</a:t>
            </a:r>
            <a:r>
              <a:rPr lang="ro-RO" sz="2400" b="0" i="0" dirty="0">
                <a:solidFill>
                  <a:schemeClr val="bg1"/>
                </a:solidFill>
                <a:effectLst/>
                <a:latin typeface="Sitka Subheading" panose="02000505000000020004" pitchFamily="2" charset="0"/>
              </a:rPr>
              <a:t> si o </a:t>
            </a:r>
            <a:r>
              <a:rPr lang="ro-RO" sz="2400" b="0" i="0" dirty="0" err="1">
                <a:solidFill>
                  <a:schemeClr val="bg1"/>
                </a:solidFill>
                <a:effectLst/>
                <a:latin typeface="Sitka Subheading" panose="02000505000000020004" pitchFamily="2" charset="0"/>
              </a:rPr>
              <a:t>circumferinta</a:t>
            </a:r>
            <a:r>
              <a:rPr lang="ro-RO" sz="2400" b="0" i="0" dirty="0">
                <a:solidFill>
                  <a:schemeClr val="bg1"/>
                </a:solidFill>
                <a:effectLst/>
                <a:latin typeface="Sitka Subheading" panose="02000505000000020004" pitchFamily="2" charset="0"/>
              </a:rPr>
              <a:t> ecuatoriala de 21.344 km, aproximativ 53% din cea a </a:t>
            </a:r>
            <a:r>
              <a:rPr lang="ro-RO" sz="2400" b="0" i="0" dirty="0" err="1">
                <a:solidFill>
                  <a:schemeClr val="bg1"/>
                </a:solidFill>
                <a:effectLst/>
                <a:latin typeface="Sitka Subheading" panose="02000505000000020004" pitchFamily="2" charset="0"/>
              </a:rPr>
              <a:t>Pamantului</a:t>
            </a:r>
            <a:r>
              <a:rPr lang="ro-RO" sz="2400" b="0" i="0" dirty="0">
                <a:solidFill>
                  <a:schemeClr val="bg1"/>
                </a:solidFill>
                <a:effectLst/>
                <a:latin typeface="Sitka Subheading" panose="02000505000000020004" pitchFamily="2" charset="0"/>
              </a:rPr>
              <a:t> (40.075 km);</a:t>
            </a:r>
            <a:endParaRPr lang="ro-RO" sz="2400" dirty="0">
              <a:solidFill>
                <a:schemeClr val="bg1"/>
              </a:solidFill>
              <a:latin typeface="Sitka Subheading" panose="02000505000000020004" pitchFamily="2" charset="0"/>
            </a:endParaRPr>
          </a:p>
        </p:txBody>
      </p:sp>
      <p:sp>
        <p:nvSpPr>
          <p:cNvPr id="10" name="CasetăText 9">
            <a:extLst>
              <a:ext uri="{FF2B5EF4-FFF2-40B4-BE49-F238E27FC236}">
                <a16:creationId xmlns:a16="http://schemas.microsoft.com/office/drawing/2014/main" id="{57348941-B228-4144-7870-5B14BC882664}"/>
              </a:ext>
            </a:extLst>
          </p:cNvPr>
          <p:cNvSpPr txBox="1"/>
          <p:nvPr/>
        </p:nvSpPr>
        <p:spPr>
          <a:xfrm>
            <a:off x="2630469" y="4419340"/>
            <a:ext cx="57505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400" dirty="0">
                <a:solidFill>
                  <a:schemeClr val="bg1"/>
                </a:solidFill>
                <a:latin typeface="Sitka Banner" panose="02000505000000020004" pitchFamily="2" charset="0"/>
              </a:rPr>
              <a:t>2.</a:t>
            </a:r>
            <a:r>
              <a:rPr lang="ro-RO" sz="2400" b="0" i="0" dirty="0">
                <a:solidFill>
                  <a:schemeClr val="bg1"/>
                </a:solidFill>
                <a:effectLst/>
                <a:latin typeface="Sitka Banner" panose="02000505000000020004" pitchFamily="2" charset="0"/>
              </a:rPr>
              <a:t>Marte are doi </a:t>
            </a:r>
            <a:r>
              <a:rPr lang="ro-RO" sz="2400" b="0" i="0" dirty="0" err="1">
                <a:solidFill>
                  <a:schemeClr val="bg1"/>
                </a:solidFill>
                <a:effectLst/>
                <a:latin typeface="Sitka Banner" panose="02000505000000020004" pitchFamily="2" charset="0"/>
              </a:rPr>
              <a:t>sateliti</a:t>
            </a:r>
            <a:r>
              <a:rPr lang="ro-RO" sz="2400" b="0" i="0" dirty="0">
                <a:solidFill>
                  <a:schemeClr val="bg1"/>
                </a:solidFill>
                <a:effectLst/>
                <a:latin typeface="Sitka Banner" panose="02000505000000020004" pitchFamily="2" charset="0"/>
              </a:rPr>
              <a:t> naturali, </a:t>
            </a:r>
            <a:r>
              <a:rPr lang="ro-RO" sz="2400" b="0" i="0" dirty="0" err="1">
                <a:solidFill>
                  <a:schemeClr val="bg1"/>
                </a:solidFill>
                <a:effectLst/>
                <a:latin typeface="Sitka Banner" panose="02000505000000020004" pitchFamily="2" charset="0"/>
              </a:rPr>
              <a:t>Phobos</a:t>
            </a:r>
            <a:r>
              <a:rPr lang="ro-RO" sz="2400" b="0" i="0" dirty="0">
                <a:solidFill>
                  <a:schemeClr val="bg1"/>
                </a:solidFill>
                <a:effectLst/>
                <a:latin typeface="Sitka Banner" panose="02000505000000020004" pitchFamily="2" charset="0"/>
              </a:rPr>
              <a:t> si </a:t>
            </a:r>
            <a:r>
              <a:rPr lang="ro-RO" sz="2400" b="0" i="0" dirty="0" err="1">
                <a:solidFill>
                  <a:schemeClr val="bg1"/>
                </a:solidFill>
                <a:effectLst/>
                <a:latin typeface="Sitka Banner" panose="02000505000000020004" pitchFamily="2" charset="0"/>
              </a:rPr>
              <a:t>Deimos</a:t>
            </a:r>
            <a:r>
              <a:rPr lang="ro-RO" sz="2400" b="0" i="0" dirty="0">
                <a:solidFill>
                  <a:schemeClr val="bg1"/>
                </a:solidFill>
                <a:effectLst/>
                <a:latin typeface="Sitka Banner" panose="02000505000000020004" pitchFamily="2" charset="0"/>
              </a:rPr>
              <a:t>; </a:t>
            </a:r>
            <a:r>
              <a:rPr lang="ro-RO" sz="2400" b="0" i="0" dirty="0" err="1">
                <a:solidFill>
                  <a:schemeClr val="bg1"/>
                </a:solidFill>
                <a:effectLst/>
                <a:latin typeface="Sitka Banner" panose="02000505000000020004" pitchFamily="2" charset="0"/>
              </a:rPr>
              <a:t>acestia</a:t>
            </a:r>
            <a:r>
              <a:rPr lang="ro-RO" sz="2400" b="0" i="0" dirty="0">
                <a:solidFill>
                  <a:schemeClr val="bg1"/>
                </a:solidFill>
                <a:effectLst/>
                <a:latin typeface="Sitka Banner" panose="02000505000000020004" pitchFamily="2" charset="0"/>
              </a:rPr>
              <a:t> sunt blocuri </a:t>
            </a:r>
            <a:r>
              <a:rPr lang="ro-RO" sz="2400" b="0" i="0" dirty="0" err="1">
                <a:solidFill>
                  <a:schemeClr val="bg1"/>
                </a:solidFill>
                <a:effectLst/>
                <a:latin typeface="Sitka Banner" panose="02000505000000020004" pitchFamily="2" charset="0"/>
              </a:rPr>
              <a:t>stancoase</a:t>
            </a:r>
            <a:r>
              <a:rPr lang="ro-RO" sz="2400" b="0" i="0" dirty="0">
                <a:solidFill>
                  <a:schemeClr val="bg1"/>
                </a:solidFill>
                <a:effectLst/>
                <a:latin typeface="Sitka Banner" panose="02000505000000020004" pitchFamily="2" charset="0"/>
              </a:rPr>
              <a:t> de forma neregulata, cel mai probabil fiind asteroizi;</a:t>
            </a:r>
            <a:endParaRPr lang="ro-RO" sz="2400" dirty="0">
              <a:solidFill>
                <a:schemeClr val="bg1"/>
              </a:solidFill>
              <a:latin typeface="Sitka Banner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9931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D699E0C3-8D73-B1BA-CF17-8EEC1D77B2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0451" y="35434"/>
            <a:ext cx="8327256" cy="1216240"/>
          </a:xfrm>
        </p:spPr>
        <p:txBody>
          <a:bodyPr>
            <a:noAutofit/>
          </a:bodyPr>
          <a:lstStyle/>
          <a:p>
            <a:pPr algn="l"/>
            <a:r>
              <a:rPr lang="ro-RO" sz="7200" i="1" u="sng" dirty="0">
                <a:solidFill>
                  <a:srgbClr val="A50021"/>
                </a:solidFill>
              </a:rPr>
              <a:t>A doua lume</a:t>
            </a: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AC63DD6B-1675-9E7F-1BED-42D7D6A71D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 descr="Download Disseminated Stars In The Galaxy Background Wallpaper |  Wallpapers.com">
            <a:extLst>
              <a:ext uri="{FF2B5EF4-FFF2-40B4-BE49-F238E27FC236}">
                <a16:creationId xmlns:a16="http://schemas.microsoft.com/office/drawing/2014/main" id="{7E893FF8-FE7E-5247-0B9E-F7E0DD1FC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738" y="-86477"/>
            <a:ext cx="12345738" cy="694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tăText 4">
            <a:extLst>
              <a:ext uri="{FF2B5EF4-FFF2-40B4-BE49-F238E27FC236}">
                <a16:creationId xmlns:a16="http://schemas.microsoft.com/office/drawing/2014/main" id="{DFC010B7-4A95-0D4F-34BC-68F70CFC2FB9}"/>
              </a:ext>
            </a:extLst>
          </p:cNvPr>
          <p:cNvSpPr txBox="1"/>
          <p:nvPr/>
        </p:nvSpPr>
        <p:spPr>
          <a:xfrm>
            <a:off x="4483224" y="-123591"/>
            <a:ext cx="38085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7200" u="sng" dirty="0">
                <a:solidFill>
                  <a:srgbClr val="A50021"/>
                </a:solidFill>
                <a:latin typeface="Bernard MT Condensed" panose="02050806060905020404" pitchFamily="18" charset="0"/>
              </a:rPr>
              <a:t>MARTE</a:t>
            </a:r>
          </a:p>
        </p:txBody>
      </p:sp>
      <p:sp>
        <p:nvSpPr>
          <p:cNvPr id="9" name="CasetăText 8">
            <a:extLst>
              <a:ext uri="{FF2B5EF4-FFF2-40B4-BE49-F238E27FC236}">
                <a16:creationId xmlns:a16="http://schemas.microsoft.com/office/drawing/2014/main" id="{5668AE27-7A7F-91F2-0E1D-FDFA6F0D7539}"/>
              </a:ext>
            </a:extLst>
          </p:cNvPr>
          <p:cNvSpPr txBox="1"/>
          <p:nvPr/>
        </p:nvSpPr>
        <p:spPr>
          <a:xfrm>
            <a:off x="956286" y="2475914"/>
            <a:ext cx="3526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o-RO" sz="2000" dirty="0">
              <a:solidFill>
                <a:schemeClr val="bg1"/>
              </a:solidFill>
            </a:endParaRPr>
          </a:p>
        </p:txBody>
      </p:sp>
      <p:sp>
        <p:nvSpPr>
          <p:cNvPr id="12" name="Schemă logică: conector 11">
            <a:extLst>
              <a:ext uri="{FF2B5EF4-FFF2-40B4-BE49-F238E27FC236}">
                <a16:creationId xmlns:a16="http://schemas.microsoft.com/office/drawing/2014/main" id="{528B6E94-796C-BD76-E594-A0E64F668896}"/>
              </a:ext>
            </a:extLst>
          </p:cNvPr>
          <p:cNvSpPr/>
          <p:nvPr/>
        </p:nvSpPr>
        <p:spPr>
          <a:xfrm>
            <a:off x="3826457" y="1173748"/>
            <a:ext cx="154599" cy="15991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8" name="CasetăText 7">
            <a:extLst>
              <a:ext uri="{FF2B5EF4-FFF2-40B4-BE49-F238E27FC236}">
                <a16:creationId xmlns:a16="http://schemas.microsoft.com/office/drawing/2014/main" id="{089BEF6A-11CA-686C-DFF0-45F75FF984C4}"/>
              </a:ext>
            </a:extLst>
          </p:cNvPr>
          <p:cNvSpPr txBox="1"/>
          <p:nvPr/>
        </p:nvSpPr>
        <p:spPr>
          <a:xfrm>
            <a:off x="850105" y="1802752"/>
            <a:ext cx="7530924" cy="1624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400" b="0" i="0" dirty="0">
                <a:solidFill>
                  <a:schemeClr val="bg1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3.</a:t>
            </a:r>
            <a:r>
              <a:rPr lang="it-IT" sz="2400" b="0" i="0" dirty="0">
                <a:solidFill>
                  <a:schemeClr val="bg1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Marte executa o rotatie completa pe orbita proprie intr-un timp asemanator Pamantului, 24.6 ore, insa o rotatie completa in jurul soarelui (un an) dureaza 687 de zile;</a:t>
            </a:r>
            <a:endParaRPr lang="ro-RO" sz="24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3" name="CasetăText 12">
            <a:extLst>
              <a:ext uri="{FF2B5EF4-FFF2-40B4-BE49-F238E27FC236}">
                <a16:creationId xmlns:a16="http://schemas.microsoft.com/office/drawing/2014/main" id="{72A44027-1D6A-A646-4C13-C88D72A7E3B7}"/>
              </a:ext>
            </a:extLst>
          </p:cNvPr>
          <p:cNvSpPr txBox="1"/>
          <p:nvPr/>
        </p:nvSpPr>
        <p:spPr>
          <a:xfrm>
            <a:off x="850105" y="3684765"/>
            <a:ext cx="77614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2400" b="0" i="0" dirty="0">
                <a:solidFill>
                  <a:schemeClr val="bg1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4.Atmosfera </a:t>
            </a:r>
            <a:r>
              <a:rPr lang="ro-RO" sz="2400" b="0" i="0" dirty="0" err="1">
                <a:solidFill>
                  <a:schemeClr val="bg1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martiana</a:t>
            </a:r>
            <a:r>
              <a:rPr lang="ro-RO" sz="2400" b="0" i="0" dirty="0">
                <a:solidFill>
                  <a:schemeClr val="bg1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 este foarte </a:t>
            </a:r>
            <a:r>
              <a:rPr lang="ro-RO" sz="2400" b="0" i="0" dirty="0" err="1">
                <a:solidFill>
                  <a:schemeClr val="bg1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subtire</a:t>
            </a:r>
            <a:r>
              <a:rPr lang="ro-RO" sz="2400" b="0" i="0" dirty="0">
                <a:solidFill>
                  <a:schemeClr val="bg1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 si este formata in mare parte din dioxid de carbon (96%);</a:t>
            </a:r>
            <a:endParaRPr lang="ro-RO" sz="2400" dirty="0">
              <a:solidFill>
                <a:schemeClr val="bg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5" name="CasetăText 14">
            <a:extLst>
              <a:ext uri="{FF2B5EF4-FFF2-40B4-BE49-F238E27FC236}">
                <a16:creationId xmlns:a16="http://schemas.microsoft.com/office/drawing/2014/main" id="{DDA9F3DE-2456-1171-445E-7A5E30F989D9}"/>
              </a:ext>
            </a:extLst>
          </p:cNvPr>
          <p:cNvSpPr txBox="1"/>
          <p:nvPr/>
        </p:nvSpPr>
        <p:spPr>
          <a:xfrm>
            <a:off x="850105" y="4930778"/>
            <a:ext cx="626631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o-RO" sz="2400" b="0" i="0" dirty="0">
                <a:solidFill>
                  <a:schemeClr val="bg1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5.Pe Marte se afla cel mai </a:t>
            </a:r>
            <a:r>
              <a:rPr lang="ro-RO" sz="2400" b="0" i="0" dirty="0" err="1">
                <a:solidFill>
                  <a:schemeClr val="bg1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inalt</a:t>
            </a:r>
            <a:r>
              <a:rPr lang="ro-RO" sz="2400" b="0" i="0" dirty="0">
                <a:solidFill>
                  <a:schemeClr val="bg1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 munte din Sistemul Solar, </a:t>
            </a:r>
            <a:r>
              <a:rPr lang="ro-RO" sz="2400" b="0" i="0" dirty="0" err="1">
                <a:solidFill>
                  <a:schemeClr val="bg1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Olympus</a:t>
            </a:r>
            <a:r>
              <a:rPr lang="ro-RO" sz="2400" b="0" i="0" dirty="0">
                <a:solidFill>
                  <a:schemeClr val="bg1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ro-RO" sz="2400" b="0" i="0" dirty="0" err="1">
                <a:solidFill>
                  <a:schemeClr val="bg1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Mons</a:t>
            </a:r>
            <a:r>
              <a:rPr lang="ro-RO" sz="2400" b="0" i="0" dirty="0">
                <a:solidFill>
                  <a:schemeClr val="bg1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, cu o altitudine de 26.000 m si o </a:t>
            </a:r>
            <a:r>
              <a:rPr lang="ro-RO" sz="2400" b="0" i="0" dirty="0" err="1">
                <a:solidFill>
                  <a:schemeClr val="bg1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suprafata</a:t>
            </a:r>
            <a:r>
              <a:rPr lang="ro-RO" sz="2400" b="0" i="0" dirty="0">
                <a:solidFill>
                  <a:schemeClr val="bg1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ro-RO" sz="2400" b="0" i="0" dirty="0" err="1">
                <a:solidFill>
                  <a:schemeClr val="bg1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asemanatoare</a:t>
            </a:r>
            <a:r>
              <a:rPr lang="ro-RO" sz="2400" b="0" i="0" dirty="0">
                <a:solidFill>
                  <a:schemeClr val="bg1"/>
                </a:solidFill>
                <a:effectLst/>
                <a:latin typeface="SimSun" panose="02010600030101010101" pitchFamily="2" charset="-122"/>
                <a:ea typeface="SimSun" panose="02010600030101010101" pitchFamily="2" charset="-122"/>
              </a:rPr>
              <a:t> cu cea a Germaniei;</a:t>
            </a:r>
          </a:p>
          <a:p>
            <a:br>
              <a:rPr lang="ro-RO" dirty="0"/>
            </a:b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360830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D699E0C3-8D73-B1BA-CF17-8EEC1D77B2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0451" y="35434"/>
            <a:ext cx="8327256" cy="1216240"/>
          </a:xfrm>
        </p:spPr>
        <p:txBody>
          <a:bodyPr>
            <a:noAutofit/>
          </a:bodyPr>
          <a:lstStyle/>
          <a:p>
            <a:pPr algn="l"/>
            <a:r>
              <a:rPr lang="ro-RO" sz="7200" i="1" u="sng" dirty="0">
                <a:solidFill>
                  <a:srgbClr val="A50021"/>
                </a:solidFill>
              </a:rPr>
              <a:t>A doua lume</a:t>
            </a: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AC63DD6B-1675-9E7F-1BED-42D7D6A71D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 descr="Download Disseminated Stars In The Galaxy Background Wallpaper |  Wallpapers.com">
            <a:extLst>
              <a:ext uri="{FF2B5EF4-FFF2-40B4-BE49-F238E27FC236}">
                <a16:creationId xmlns:a16="http://schemas.microsoft.com/office/drawing/2014/main" id="{7E893FF8-FE7E-5247-0B9E-F7E0DD1FC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3738" y="-43239"/>
            <a:ext cx="12345738" cy="694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tăText 4">
            <a:extLst>
              <a:ext uri="{FF2B5EF4-FFF2-40B4-BE49-F238E27FC236}">
                <a16:creationId xmlns:a16="http://schemas.microsoft.com/office/drawing/2014/main" id="{DFC010B7-4A95-0D4F-34BC-68F70CFC2FB9}"/>
              </a:ext>
            </a:extLst>
          </p:cNvPr>
          <p:cNvSpPr txBox="1"/>
          <p:nvPr/>
        </p:nvSpPr>
        <p:spPr>
          <a:xfrm>
            <a:off x="4483224" y="-123591"/>
            <a:ext cx="38085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7200" u="sng" dirty="0">
                <a:solidFill>
                  <a:srgbClr val="A50021"/>
                </a:solidFill>
                <a:latin typeface="Bernard MT Condensed" panose="02050806060905020404" pitchFamily="18" charset="0"/>
              </a:rPr>
              <a:t>MARTE</a:t>
            </a:r>
          </a:p>
        </p:txBody>
      </p:sp>
      <p:sp>
        <p:nvSpPr>
          <p:cNvPr id="9" name="CasetăText 8">
            <a:extLst>
              <a:ext uri="{FF2B5EF4-FFF2-40B4-BE49-F238E27FC236}">
                <a16:creationId xmlns:a16="http://schemas.microsoft.com/office/drawing/2014/main" id="{5668AE27-7A7F-91F2-0E1D-FDFA6F0D7539}"/>
              </a:ext>
            </a:extLst>
          </p:cNvPr>
          <p:cNvSpPr txBox="1"/>
          <p:nvPr/>
        </p:nvSpPr>
        <p:spPr>
          <a:xfrm>
            <a:off x="956286" y="2475914"/>
            <a:ext cx="3526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o-RO" sz="2000" dirty="0">
              <a:solidFill>
                <a:schemeClr val="bg1"/>
              </a:solidFill>
            </a:endParaRPr>
          </a:p>
        </p:txBody>
      </p:sp>
      <p:sp>
        <p:nvSpPr>
          <p:cNvPr id="12" name="Schemă logică: conector 11">
            <a:extLst>
              <a:ext uri="{FF2B5EF4-FFF2-40B4-BE49-F238E27FC236}">
                <a16:creationId xmlns:a16="http://schemas.microsoft.com/office/drawing/2014/main" id="{528B6E94-796C-BD76-E594-A0E64F668896}"/>
              </a:ext>
            </a:extLst>
          </p:cNvPr>
          <p:cNvSpPr/>
          <p:nvPr/>
        </p:nvSpPr>
        <p:spPr>
          <a:xfrm>
            <a:off x="3826457" y="1173748"/>
            <a:ext cx="154599" cy="15991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15" name="CasetăText 14">
            <a:extLst>
              <a:ext uri="{FF2B5EF4-FFF2-40B4-BE49-F238E27FC236}">
                <a16:creationId xmlns:a16="http://schemas.microsoft.com/office/drawing/2014/main" id="{DDA9F3DE-2456-1171-445E-7A5E30F989D9}"/>
              </a:ext>
            </a:extLst>
          </p:cNvPr>
          <p:cNvSpPr txBox="1"/>
          <p:nvPr/>
        </p:nvSpPr>
        <p:spPr>
          <a:xfrm>
            <a:off x="850105" y="4901217"/>
            <a:ext cx="626631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ro-RO" sz="2400" b="0" i="0" dirty="0">
              <a:solidFill>
                <a:schemeClr val="bg1"/>
              </a:solidFill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br>
              <a:rPr lang="ro-RO" dirty="0"/>
            </a:br>
            <a:endParaRPr lang="ro-RO" dirty="0"/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164CEB71-809F-C8BB-4261-D2D31E364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035" y="1125611"/>
            <a:ext cx="8065596" cy="4531839"/>
          </a:xfrm>
          <a:prstGeom prst="rect">
            <a:avLst/>
          </a:prstGeom>
        </p:spPr>
      </p:pic>
      <p:sp>
        <p:nvSpPr>
          <p:cNvPr id="6" name="CasetăText 5">
            <a:extLst>
              <a:ext uri="{FF2B5EF4-FFF2-40B4-BE49-F238E27FC236}">
                <a16:creationId xmlns:a16="http://schemas.microsoft.com/office/drawing/2014/main" id="{28BD0898-A7CC-0414-7E88-CD303F1B45FE}"/>
              </a:ext>
            </a:extLst>
          </p:cNvPr>
          <p:cNvSpPr txBox="1"/>
          <p:nvPr/>
        </p:nvSpPr>
        <p:spPr>
          <a:xfrm>
            <a:off x="1388962" y="5980845"/>
            <a:ext cx="10243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ASA SE VEDE PLANETA MARTE DIN SPATELE PAMANTULUI !!</a:t>
            </a:r>
          </a:p>
        </p:txBody>
      </p:sp>
    </p:spTree>
    <p:extLst>
      <p:ext uri="{BB962C8B-B14F-4D97-AF65-F5344CB8AC3E}">
        <p14:creationId xmlns:p14="http://schemas.microsoft.com/office/powerpoint/2010/main" val="26614535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D699E0C3-8D73-B1BA-CF17-8EEC1D77B2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0451" y="35434"/>
            <a:ext cx="8327256" cy="1216240"/>
          </a:xfrm>
        </p:spPr>
        <p:txBody>
          <a:bodyPr>
            <a:noAutofit/>
          </a:bodyPr>
          <a:lstStyle/>
          <a:p>
            <a:pPr algn="l"/>
            <a:r>
              <a:rPr lang="ro-RO" sz="7200" i="1" u="sng" dirty="0">
                <a:solidFill>
                  <a:srgbClr val="A50021"/>
                </a:solidFill>
              </a:rPr>
              <a:t>A doua lume</a:t>
            </a: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AC63DD6B-1675-9E7F-1BED-42D7D6A71D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 descr="Download Disseminated Stars In The Galaxy Background Wallpaper |  Wallpapers.com">
            <a:extLst>
              <a:ext uri="{FF2B5EF4-FFF2-40B4-BE49-F238E27FC236}">
                <a16:creationId xmlns:a16="http://schemas.microsoft.com/office/drawing/2014/main" id="{7E893FF8-FE7E-5247-0B9E-F7E0DD1FC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917"/>
            <a:ext cx="12200742" cy="686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tăText 4">
            <a:extLst>
              <a:ext uri="{FF2B5EF4-FFF2-40B4-BE49-F238E27FC236}">
                <a16:creationId xmlns:a16="http://schemas.microsoft.com/office/drawing/2014/main" id="{DFC010B7-4A95-0D4F-34BC-68F70CFC2FB9}"/>
              </a:ext>
            </a:extLst>
          </p:cNvPr>
          <p:cNvSpPr txBox="1"/>
          <p:nvPr/>
        </p:nvSpPr>
        <p:spPr>
          <a:xfrm>
            <a:off x="4793942" y="399871"/>
            <a:ext cx="38085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7200" u="sng" dirty="0">
                <a:solidFill>
                  <a:srgbClr val="A50021"/>
                </a:solidFill>
                <a:latin typeface="Bernard MT Condensed" panose="02050806060905020404" pitchFamily="18" charset="0"/>
              </a:rPr>
              <a:t>MARTE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el 3D 10" descr="Mars">
                <a:extLst>
                  <a:ext uri="{FF2B5EF4-FFF2-40B4-BE49-F238E27FC236}">
                    <a16:creationId xmlns:a16="http://schemas.microsoft.com/office/drawing/2014/main" id="{C67B8210-6647-0861-B25C-A371EC62F1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38529583"/>
                  </p:ext>
                </p:extLst>
              </p:nvPr>
            </p:nvGraphicFramePr>
            <p:xfrm>
              <a:off x="3449256" y="1600200"/>
              <a:ext cx="5156510" cy="515651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156510" cy="5156510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6336385" ay="5088580" az="-634003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2856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el 3D 10" descr="Mars">
                <a:extLst>
                  <a:ext uri="{FF2B5EF4-FFF2-40B4-BE49-F238E27FC236}">
                    <a16:creationId xmlns:a16="http://schemas.microsoft.com/office/drawing/2014/main" id="{C67B8210-6647-0861-B25C-A371EC62F1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49256" y="1600200"/>
                <a:ext cx="5156510" cy="515651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CasetăText 6">
            <a:extLst>
              <a:ext uri="{FF2B5EF4-FFF2-40B4-BE49-F238E27FC236}">
                <a16:creationId xmlns:a16="http://schemas.microsoft.com/office/drawing/2014/main" id="{6C0B5982-1906-5375-F4A7-226483158F5C}"/>
              </a:ext>
            </a:extLst>
          </p:cNvPr>
          <p:cNvSpPr txBox="1"/>
          <p:nvPr/>
        </p:nvSpPr>
        <p:spPr>
          <a:xfrm>
            <a:off x="4292208" y="2546464"/>
            <a:ext cx="3470605" cy="3766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b="1" i="0" dirty="0">
                <a:latin typeface="Arial" panose="020B0604020202020204" pitchFamily="34" charset="0"/>
              </a:rPr>
              <a:t>Marte</a:t>
            </a:r>
            <a:r>
              <a:rPr lang="ro-RO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este a patra </a:t>
            </a:r>
            <a:r>
              <a:rPr lang="ro-RO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5" tooltip="Planetă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planetă</a:t>
            </a:r>
            <a:r>
              <a:rPr lang="ro-RO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de la </a:t>
            </a:r>
            <a:r>
              <a:rPr lang="ro-RO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6" tooltip="Soar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Soare</a:t>
            </a:r>
            <a:r>
              <a:rPr lang="ro-RO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și penultima ca mărime din </a:t>
            </a:r>
            <a:r>
              <a:rPr lang="ro-RO" sz="2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7" tooltip="Sistemul Sola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Sistemul Solar</a:t>
            </a:r>
            <a:r>
              <a:rPr lang="ro-RO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ro-RO" sz="24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Ma`rte</a:t>
            </a:r>
            <a:r>
              <a:rPr lang="ro-RO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poartă numele </a:t>
            </a:r>
            <a:r>
              <a:rPr lang="ro-RO" sz="2400" b="0" i="0" u="sng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zeului roman al războiului</a:t>
            </a:r>
            <a:r>
              <a:rPr lang="ro-RO" sz="24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și este adesea denumită </a:t>
            </a:r>
            <a:r>
              <a:rPr lang="ro-RO" sz="2400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Planeta Roșie</a:t>
            </a:r>
            <a:r>
              <a:rPr lang="ro-RO" sz="2400" dirty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  <a:endParaRPr lang="ro-RO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4957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D699E0C3-8D73-B1BA-CF17-8EEC1D77B2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0451" y="35434"/>
            <a:ext cx="8327256" cy="1216240"/>
          </a:xfrm>
        </p:spPr>
        <p:txBody>
          <a:bodyPr>
            <a:noAutofit/>
          </a:bodyPr>
          <a:lstStyle/>
          <a:p>
            <a:pPr algn="l"/>
            <a:r>
              <a:rPr lang="ro-RO" sz="7200" i="1" u="sng" dirty="0">
                <a:solidFill>
                  <a:srgbClr val="A50021"/>
                </a:solidFill>
              </a:rPr>
              <a:t>A doua lume</a:t>
            </a: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AC63DD6B-1675-9E7F-1BED-42D7D6A71D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 descr="Download Disseminated Stars In The Galaxy Background Wallpaper |  Wallpapers.com">
            <a:extLst>
              <a:ext uri="{FF2B5EF4-FFF2-40B4-BE49-F238E27FC236}">
                <a16:creationId xmlns:a16="http://schemas.microsoft.com/office/drawing/2014/main" id="{7E893FF8-FE7E-5247-0B9E-F7E0DD1FC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917"/>
            <a:ext cx="12200742" cy="686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tăText 4">
            <a:extLst>
              <a:ext uri="{FF2B5EF4-FFF2-40B4-BE49-F238E27FC236}">
                <a16:creationId xmlns:a16="http://schemas.microsoft.com/office/drawing/2014/main" id="{DFC010B7-4A95-0D4F-34BC-68F70CFC2FB9}"/>
              </a:ext>
            </a:extLst>
          </p:cNvPr>
          <p:cNvSpPr txBox="1"/>
          <p:nvPr/>
        </p:nvSpPr>
        <p:spPr>
          <a:xfrm>
            <a:off x="4793942" y="399871"/>
            <a:ext cx="38085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7200" u="sng" dirty="0">
                <a:solidFill>
                  <a:srgbClr val="A50021"/>
                </a:solidFill>
                <a:latin typeface="Bernard MT Condensed" panose="02050806060905020404" pitchFamily="18" charset="0"/>
              </a:rPr>
              <a:t>MARTE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el 3D 10" descr="Mars">
                <a:extLst>
                  <a:ext uri="{FF2B5EF4-FFF2-40B4-BE49-F238E27FC236}">
                    <a16:creationId xmlns:a16="http://schemas.microsoft.com/office/drawing/2014/main" id="{C67B8210-6647-0861-B25C-A371EC62F1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68895353"/>
                  </p:ext>
                </p:extLst>
              </p:nvPr>
            </p:nvGraphicFramePr>
            <p:xfrm>
              <a:off x="3497457" y="1878819"/>
              <a:ext cx="5019531" cy="501953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019531" cy="5019531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5399167" ay="-47876" az="-546000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0389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el 3D 10" descr="Mars">
                <a:extLst>
                  <a:ext uri="{FF2B5EF4-FFF2-40B4-BE49-F238E27FC236}">
                    <a16:creationId xmlns:a16="http://schemas.microsoft.com/office/drawing/2014/main" id="{C67B8210-6647-0861-B25C-A371EC62F1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97457" y="1878819"/>
                <a:ext cx="5019531" cy="5019531"/>
              </a:xfrm>
              <a:prstGeom prst="rect">
                <a:avLst/>
              </a:prstGeom>
            </p:spPr>
          </p:pic>
        </mc:Fallback>
      </mc:AlternateContent>
      <p:sp>
        <p:nvSpPr>
          <p:cNvPr id="8" name="CasetăText 7">
            <a:extLst>
              <a:ext uri="{FF2B5EF4-FFF2-40B4-BE49-F238E27FC236}">
                <a16:creationId xmlns:a16="http://schemas.microsoft.com/office/drawing/2014/main" id="{E29143BF-F2EC-0FD5-707C-ACC607727661}"/>
              </a:ext>
            </a:extLst>
          </p:cNvPr>
          <p:cNvSpPr txBox="1"/>
          <p:nvPr/>
        </p:nvSpPr>
        <p:spPr>
          <a:xfrm>
            <a:off x="4576266" y="2981804"/>
            <a:ext cx="303946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Marte </a:t>
            </a:r>
            <a:r>
              <a:rPr lang="ro-RO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este o </a:t>
            </a:r>
            <a:r>
              <a:rPr lang="ro-RO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5" tooltip="Planetă telurică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planetă telurică</a:t>
            </a:r>
            <a:r>
              <a:rPr lang="ro-RO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cu o atmosferă subțire, având caracteristici de suprafață care amintesc atât de craterele de impact ale </a:t>
            </a:r>
            <a:r>
              <a:rPr lang="ro-RO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6" tooltip="Lun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Lunii</a:t>
            </a:r>
            <a:r>
              <a:rPr lang="ro-RO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cât și de văi, deșerturi și calote glaciare polare ca ale </a:t>
            </a:r>
            <a:r>
              <a:rPr lang="ro-RO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7" tooltip="Pămân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Pământului</a:t>
            </a:r>
            <a:r>
              <a:rPr lang="ro-RO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  <a:endParaRPr lang="ro-RO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9286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D699E0C3-8D73-B1BA-CF17-8EEC1D77B2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0451" y="35434"/>
            <a:ext cx="8327256" cy="1216240"/>
          </a:xfrm>
        </p:spPr>
        <p:txBody>
          <a:bodyPr>
            <a:noAutofit/>
          </a:bodyPr>
          <a:lstStyle/>
          <a:p>
            <a:pPr algn="l"/>
            <a:r>
              <a:rPr lang="ro-RO" sz="7200" i="1" u="sng" dirty="0">
                <a:solidFill>
                  <a:srgbClr val="A50021"/>
                </a:solidFill>
              </a:rPr>
              <a:t>A doua lume</a:t>
            </a: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AC63DD6B-1675-9E7F-1BED-42D7D6A71D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 descr="Download Disseminated Stars In The Galaxy Background Wallpaper |  Wallpapers.com">
            <a:extLst>
              <a:ext uri="{FF2B5EF4-FFF2-40B4-BE49-F238E27FC236}">
                <a16:creationId xmlns:a16="http://schemas.microsoft.com/office/drawing/2014/main" id="{7E893FF8-FE7E-5247-0B9E-F7E0DD1FC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917"/>
            <a:ext cx="12200742" cy="686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tăText 4">
            <a:extLst>
              <a:ext uri="{FF2B5EF4-FFF2-40B4-BE49-F238E27FC236}">
                <a16:creationId xmlns:a16="http://schemas.microsoft.com/office/drawing/2014/main" id="{DFC010B7-4A95-0D4F-34BC-68F70CFC2FB9}"/>
              </a:ext>
            </a:extLst>
          </p:cNvPr>
          <p:cNvSpPr txBox="1"/>
          <p:nvPr/>
        </p:nvSpPr>
        <p:spPr>
          <a:xfrm>
            <a:off x="4793942" y="399871"/>
            <a:ext cx="38085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7200" u="sng" dirty="0">
                <a:solidFill>
                  <a:srgbClr val="A50021"/>
                </a:solidFill>
                <a:latin typeface="Bernard MT Condensed" panose="02050806060905020404" pitchFamily="18" charset="0"/>
              </a:rPr>
              <a:t>MARTE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el 3D 10" descr="Mars">
                <a:extLst>
                  <a:ext uri="{FF2B5EF4-FFF2-40B4-BE49-F238E27FC236}">
                    <a16:creationId xmlns:a16="http://schemas.microsoft.com/office/drawing/2014/main" id="{C67B8210-6647-0861-B25C-A371EC62F1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51097343"/>
                  </p:ext>
                </p:extLst>
              </p:nvPr>
            </p:nvGraphicFramePr>
            <p:xfrm>
              <a:off x="3497456" y="1878818"/>
              <a:ext cx="5019532" cy="501953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019532" cy="5019532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8357687" ay="-352205" az="30169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0389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el 3D 10" descr="Mars">
                <a:extLst>
                  <a:ext uri="{FF2B5EF4-FFF2-40B4-BE49-F238E27FC236}">
                    <a16:creationId xmlns:a16="http://schemas.microsoft.com/office/drawing/2014/main" id="{C67B8210-6647-0861-B25C-A371EC62F1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97456" y="1878818"/>
                <a:ext cx="5019532" cy="5019532"/>
              </a:xfrm>
              <a:prstGeom prst="rect">
                <a:avLst/>
              </a:prstGeom>
            </p:spPr>
          </p:pic>
        </mc:Fallback>
      </mc:AlternateContent>
      <p:sp>
        <p:nvSpPr>
          <p:cNvPr id="8" name="CasetăText 7">
            <a:extLst>
              <a:ext uri="{FF2B5EF4-FFF2-40B4-BE49-F238E27FC236}">
                <a16:creationId xmlns:a16="http://schemas.microsoft.com/office/drawing/2014/main" id="{E29143BF-F2EC-0FD5-707C-ACC607727661}"/>
              </a:ext>
            </a:extLst>
          </p:cNvPr>
          <p:cNvSpPr txBox="1"/>
          <p:nvPr/>
        </p:nvSpPr>
        <p:spPr>
          <a:xfrm>
            <a:off x="4585144" y="2999559"/>
            <a:ext cx="326832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>
                <a:solidFill>
                  <a:schemeClr val="bg1"/>
                </a:solidFill>
              </a:rPr>
              <a:t>Zilele si anotimpurile sunt comparabile cu cele ale Pământului, deoarece perioada de  rotație, precum si inclinarea axială in raport cu planul ecliptic sunt foarte similare.</a:t>
            </a:r>
          </a:p>
        </p:txBody>
      </p:sp>
    </p:spTree>
    <p:extLst>
      <p:ext uri="{BB962C8B-B14F-4D97-AF65-F5344CB8AC3E}">
        <p14:creationId xmlns:p14="http://schemas.microsoft.com/office/powerpoint/2010/main" val="32218348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D699E0C3-8D73-B1BA-CF17-8EEC1D77B2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0451" y="35434"/>
            <a:ext cx="8327256" cy="1216240"/>
          </a:xfrm>
        </p:spPr>
        <p:txBody>
          <a:bodyPr>
            <a:noAutofit/>
          </a:bodyPr>
          <a:lstStyle/>
          <a:p>
            <a:pPr algn="l"/>
            <a:r>
              <a:rPr lang="ro-RO" sz="7200" i="1" u="sng" dirty="0">
                <a:solidFill>
                  <a:srgbClr val="A50021"/>
                </a:solidFill>
              </a:rPr>
              <a:t>A doua lume</a:t>
            </a: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AC63DD6B-1675-9E7F-1BED-42D7D6A71D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 descr="Download Disseminated Stars In The Galaxy Background Wallpaper |  Wallpapers.com">
            <a:extLst>
              <a:ext uri="{FF2B5EF4-FFF2-40B4-BE49-F238E27FC236}">
                <a16:creationId xmlns:a16="http://schemas.microsoft.com/office/drawing/2014/main" id="{7E893FF8-FE7E-5247-0B9E-F7E0DD1FC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917"/>
            <a:ext cx="12200742" cy="686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tăText 4">
            <a:extLst>
              <a:ext uri="{FF2B5EF4-FFF2-40B4-BE49-F238E27FC236}">
                <a16:creationId xmlns:a16="http://schemas.microsoft.com/office/drawing/2014/main" id="{DFC010B7-4A95-0D4F-34BC-68F70CFC2FB9}"/>
              </a:ext>
            </a:extLst>
          </p:cNvPr>
          <p:cNvSpPr txBox="1"/>
          <p:nvPr/>
        </p:nvSpPr>
        <p:spPr>
          <a:xfrm>
            <a:off x="4793942" y="399871"/>
            <a:ext cx="38085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7200" u="sng" dirty="0">
                <a:solidFill>
                  <a:srgbClr val="A50021"/>
                </a:solidFill>
                <a:latin typeface="Bernard MT Condensed" panose="02050806060905020404" pitchFamily="18" charset="0"/>
              </a:rPr>
              <a:t>MARTE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el 3D 10" descr="Mars">
                <a:extLst>
                  <a:ext uri="{FF2B5EF4-FFF2-40B4-BE49-F238E27FC236}">
                    <a16:creationId xmlns:a16="http://schemas.microsoft.com/office/drawing/2014/main" id="{C67B8210-6647-0861-B25C-A371EC62F1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98897839"/>
                  </p:ext>
                </p:extLst>
              </p:nvPr>
            </p:nvGraphicFramePr>
            <p:xfrm>
              <a:off x="3497456" y="1878818"/>
              <a:ext cx="5019532" cy="501953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019532" cy="5019532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2019903" ay="-1319017" az="-996002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0389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el 3D 10" descr="Mars">
                <a:extLst>
                  <a:ext uri="{FF2B5EF4-FFF2-40B4-BE49-F238E27FC236}">
                    <a16:creationId xmlns:a16="http://schemas.microsoft.com/office/drawing/2014/main" id="{C67B8210-6647-0861-B25C-A371EC62F1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97456" y="1878818"/>
                <a:ext cx="5019532" cy="5019532"/>
              </a:xfrm>
              <a:prstGeom prst="rect">
                <a:avLst/>
              </a:prstGeom>
            </p:spPr>
          </p:pic>
        </mc:Fallback>
      </mc:AlternateContent>
      <p:sp>
        <p:nvSpPr>
          <p:cNvPr id="8" name="CasetăText 7">
            <a:extLst>
              <a:ext uri="{FF2B5EF4-FFF2-40B4-BE49-F238E27FC236}">
                <a16:creationId xmlns:a16="http://schemas.microsoft.com/office/drawing/2014/main" id="{E29143BF-F2EC-0FD5-707C-ACC607727661}"/>
              </a:ext>
            </a:extLst>
          </p:cNvPr>
          <p:cNvSpPr txBox="1"/>
          <p:nvPr/>
        </p:nvSpPr>
        <p:spPr>
          <a:xfrm>
            <a:off x="4426172" y="2227345"/>
            <a:ext cx="333965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>
                <a:solidFill>
                  <a:schemeClr val="bg1"/>
                </a:solidFill>
              </a:rPr>
              <a:t>.</a:t>
            </a:r>
            <a:r>
              <a:rPr lang="ro-RO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o-RO" b="0" i="0" dirty="0">
                <a:effectLst/>
                <a:latin typeface="Arial" panose="020B0604020202020204" pitchFamily="34" charset="0"/>
              </a:rPr>
              <a:t>Marte</a:t>
            </a:r>
            <a:r>
              <a:rPr lang="ro-RO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 fost </a:t>
            </a:r>
            <a:r>
              <a:rPr lang="ro-RO" b="0" i="0" u="sng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explorată</a:t>
            </a:r>
            <a:r>
              <a:rPr lang="ro-RO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de numeroase nave spațiale fără echipaj. </a:t>
            </a:r>
            <a:r>
              <a:rPr lang="ro-RO" b="0" i="1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6" tooltip="Mariner 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Mariner</a:t>
            </a:r>
            <a:r>
              <a:rPr lang="ro-RO" b="0" i="1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6" tooltip="Mariner 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4</a:t>
            </a:r>
            <a:r>
              <a:rPr lang="ro-RO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lansat de </a:t>
            </a:r>
            <a:r>
              <a:rPr lang="ro-RO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7" tooltip="NAS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NASA</a:t>
            </a:r>
            <a:r>
              <a:rPr lang="ro-RO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la 28 noiembrie 1964, a fost prima navă spațială care a vizitat Marte, cea mai mare apropiere de planetă având loc la 15 iulie 1965. </a:t>
            </a:r>
            <a:r>
              <a:rPr lang="ro-RO" b="0" i="1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Mariner</a:t>
            </a:r>
            <a:r>
              <a:rPr lang="ro-RO" b="0" i="1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4</a:t>
            </a:r>
            <a:r>
              <a:rPr lang="ro-RO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a detectat slaba centură de radiații marțiene, măsurată la aproximativ 0,1% din cea a Pământului și a surprins primele imagini ale unei alte planete din spațiul profund.</a:t>
            </a:r>
            <a:endParaRPr lang="ro-R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93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D699E0C3-8D73-B1BA-CF17-8EEC1D77B2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0451" y="35434"/>
            <a:ext cx="8327256" cy="1216240"/>
          </a:xfrm>
        </p:spPr>
        <p:txBody>
          <a:bodyPr>
            <a:noAutofit/>
          </a:bodyPr>
          <a:lstStyle/>
          <a:p>
            <a:pPr algn="l"/>
            <a:r>
              <a:rPr lang="ro-RO" sz="7200" i="1" u="sng" dirty="0">
                <a:solidFill>
                  <a:srgbClr val="A50021"/>
                </a:solidFill>
              </a:rPr>
              <a:t>A doua lume</a:t>
            </a: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AC63DD6B-1675-9E7F-1BED-42D7D6A71D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 descr="Download Disseminated Stars In The Galaxy Background Wallpaper |  Wallpapers.com">
            <a:extLst>
              <a:ext uri="{FF2B5EF4-FFF2-40B4-BE49-F238E27FC236}">
                <a16:creationId xmlns:a16="http://schemas.microsoft.com/office/drawing/2014/main" id="{7E893FF8-FE7E-5247-0B9E-F7E0DD1FC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5538" y="-86477"/>
            <a:ext cx="12345738" cy="694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tăText 4">
            <a:extLst>
              <a:ext uri="{FF2B5EF4-FFF2-40B4-BE49-F238E27FC236}">
                <a16:creationId xmlns:a16="http://schemas.microsoft.com/office/drawing/2014/main" id="{DFC010B7-4A95-0D4F-34BC-68F70CFC2FB9}"/>
              </a:ext>
            </a:extLst>
          </p:cNvPr>
          <p:cNvSpPr txBox="1"/>
          <p:nvPr/>
        </p:nvSpPr>
        <p:spPr>
          <a:xfrm>
            <a:off x="4483224" y="-123591"/>
            <a:ext cx="38085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7200" u="sng" dirty="0">
                <a:solidFill>
                  <a:srgbClr val="A50021"/>
                </a:solidFill>
                <a:latin typeface="Bernard MT Condensed" panose="02050806060905020404" pitchFamily="18" charset="0"/>
              </a:rPr>
              <a:t>MARTE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el 3D 10" descr="Mars">
                <a:extLst>
                  <a:ext uri="{FF2B5EF4-FFF2-40B4-BE49-F238E27FC236}">
                    <a16:creationId xmlns:a16="http://schemas.microsoft.com/office/drawing/2014/main" id="{C67B8210-6647-0861-B25C-A371EC62F1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93620307"/>
                  </p:ext>
                </p:extLst>
              </p:nvPr>
            </p:nvGraphicFramePr>
            <p:xfrm>
              <a:off x="504131" y="1728358"/>
              <a:ext cx="4989096" cy="500814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989096" cy="5008140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1470381" ay="2632945" az="-974784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9879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el 3D 10" descr="Mars">
                <a:extLst>
                  <a:ext uri="{FF2B5EF4-FFF2-40B4-BE49-F238E27FC236}">
                    <a16:creationId xmlns:a16="http://schemas.microsoft.com/office/drawing/2014/main" id="{C67B8210-6647-0861-B25C-A371EC62F1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4131" y="1728358"/>
                <a:ext cx="4989096" cy="50081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Imagine 5">
            <a:extLst>
              <a:ext uri="{FF2B5EF4-FFF2-40B4-BE49-F238E27FC236}">
                <a16:creationId xmlns:a16="http://schemas.microsoft.com/office/drawing/2014/main" id="{AE949775-0C50-D3D8-A174-C72B798218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812413" y="2053646"/>
            <a:ext cx="4675294" cy="2629853"/>
          </a:xfrm>
          <a:prstGeom prst="roundRect">
            <a:avLst>
              <a:gd name="adj" fmla="val 33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CasetăText 8">
            <a:extLst>
              <a:ext uri="{FF2B5EF4-FFF2-40B4-BE49-F238E27FC236}">
                <a16:creationId xmlns:a16="http://schemas.microsoft.com/office/drawing/2014/main" id="{5668AE27-7A7F-91F2-0E1D-FDFA6F0D7539}"/>
              </a:ext>
            </a:extLst>
          </p:cNvPr>
          <p:cNvSpPr txBox="1"/>
          <p:nvPr/>
        </p:nvSpPr>
        <p:spPr>
          <a:xfrm>
            <a:off x="856560" y="2928415"/>
            <a:ext cx="4284238" cy="2844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Organizațiile au propus planuri pentru o misiune umană pe Marte, primul pas către orice efort de colonizare, dar nicio persoană nu a pus piciorul pe planetă. Cu toate acestea, </a:t>
            </a:r>
            <a:r>
              <a:rPr lang="ro-RO" sz="2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landerii</a:t>
            </a:r>
            <a:r>
              <a:rPr lang="ro-RO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și </a:t>
            </a:r>
            <a:r>
              <a:rPr lang="ro-RO" sz="2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rover</a:t>
            </a:r>
            <a:r>
              <a:rPr lang="ro-RO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-urile au explorat cu succes suprafața planetei și au furnizat informații</a:t>
            </a:r>
            <a:r>
              <a:rPr lang="ro-RO" sz="2000" b="0" i="0" u="sng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ro-RO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despre condițiile de pe sol.</a:t>
            </a:r>
            <a:endParaRPr lang="ro-RO" sz="2000" dirty="0">
              <a:solidFill>
                <a:schemeClr val="bg1"/>
              </a:solidFill>
            </a:endParaRPr>
          </a:p>
        </p:txBody>
      </p:sp>
      <p:sp>
        <p:nvSpPr>
          <p:cNvPr id="10" name="CasetăText 9">
            <a:extLst>
              <a:ext uri="{FF2B5EF4-FFF2-40B4-BE49-F238E27FC236}">
                <a16:creationId xmlns:a16="http://schemas.microsoft.com/office/drawing/2014/main" id="{EC14A007-33FC-D190-0D0D-2A0D46B9D3A0}"/>
              </a:ext>
            </a:extLst>
          </p:cNvPr>
          <p:cNvSpPr txBox="1"/>
          <p:nvPr/>
        </p:nvSpPr>
        <p:spPr>
          <a:xfrm>
            <a:off x="4027628" y="968403"/>
            <a:ext cx="6346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>
                <a:solidFill>
                  <a:schemeClr val="accent2">
                    <a:lumMod val="75000"/>
                  </a:schemeClr>
                </a:solidFill>
              </a:rPr>
              <a:t>LACUL JEREZO (CRATER)</a:t>
            </a:r>
          </a:p>
        </p:txBody>
      </p:sp>
      <p:sp>
        <p:nvSpPr>
          <p:cNvPr id="12" name="Schemă logică: conector 11">
            <a:extLst>
              <a:ext uri="{FF2B5EF4-FFF2-40B4-BE49-F238E27FC236}">
                <a16:creationId xmlns:a16="http://schemas.microsoft.com/office/drawing/2014/main" id="{528B6E94-796C-BD76-E594-A0E64F668896}"/>
              </a:ext>
            </a:extLst>
          </p:cNvPr>
          <p:cNvSpPr/>
          <p:nvPr/>
        </p:nvSpPr>
        <p:spPr>
          <a:xfrm>
            <a:off x="3826457" y="1173748"/>
            <a:ext cx="154599" cy="15991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844698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D699E0C3-8D73-B1BA-CF17-8EEC1D77B2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0451" y="35434"/>
            <a:ext cx="8327256" cy="1216240"/>
          </a:xfrm>
        </p:spPr>
        <p:txBody>
          <a:bodyPr>
            <a:noAutofit/>
          </a:bodyPr>
          <a:lstStyle/>
          <a:p>
            <a:pPr algn="l"/>
            <a:r>
              <a:rPr lang="ro-RO" sz="7200" i="1" u="sng" dirty="0">
                <a:solidFill>
                  <a:srgbClr val="A50021"/>
                </a:solidFill>
              </a:rPr>
              <a:t>A doua lume</a:t>
            </a: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AC63DD6B-1675-9E7F-1BED-42D7D6A71D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 descr="Download Disseminated Stars In The Galaxy Background Wallpaper |  Wallpapers.com">
            <a:extLst>
              <a:ext uri="{FF2B5EF4-FFF2-40B4-BE49-F238E27FC236}">
                <a16:creationId xmlns:a16="http://schemas.microsoft.com/office/drawing/2014/main" id="{7E893FF8-FE7E-5247-0B9E-F7E0DD1FC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1038"/>
            <a:ext cx="12345738" cy="694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tăText 4">
            <a:extLst>
              <a:ext uri="{FF2B5EF4-FFF2-40B4-BE49-F238E27FC236}">
                <a16:creationId xmlns:a16="http://schemas.microsoft.com/office/drawing/2014/main" id="{DFC010B7-4A95-0D4F-34BC-68F70CFC2FB9}"/>
              </a:ext>
            </a:extLst>
          </p:cNvPr>
          <p:cNvSpPr txBox="1"/>
          <p:nvPr/>
        </p:nvSpPr>
        <p:spPr>
          <a:xfrm>
            <a:off x="4483224" y="-123591"/>
            <a:ext cx="38085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7200" u="sng" dirty="0">
                <a:solidFill>
                  <a:srgbClr val="A50021"/>
                </a:solidFill>
                <a:latin typeface="Bernard MT Condensed" panose="02050806060905020404" pitchFamily="18" charset="0"/>
              </a:rPr>
              <a:t>MARTE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el 3D 10" descr="Mars">
                <a:extLst>
                  <a:ext uri="{FF2B5EF4-FFF2-40B4-BE49-F238E27FC236}">
                    <a16:creationId xmlns:a16="http://schemas.microsoft.com/office/drawing/2014/main" id="{C67B8210-6647-0861-B25C-A371EC62F1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47497239"/>
                  </p:ext>
                </p:extLst>
              </p:nvPr>
            </p:nvGraphicFramePr>
            <p:xfrm>
              <a:off x="6817488" y="1491623"/>
              <a:ext cx="5008139" cy="500813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008139" cy="5008139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2744029" ay="-2017510" az="-902390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9879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el 3D 10" descr="Mars">
                <a:extLst>
                  <a:ext uri="{FF2B5EF4-FFF2-40B4-BE49-F238E27FC236}">
                    <a16:creationId xmlns:a16="http://schemas.microsoft.com/office/drawing/2014/main" id="{C67B8210-6647-0861-B25C-A371EC62F1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17488" y="1491623"/>
                <a:ext cx="5008139" cy="5008139"/>
              </a:xfrm>
              <a:prstGeom prst="rect">
                <a:avLst/>
              </a:prstGeom>
            </p:spPr>
          </p:pic>
        </mc:Fallback>
      </mc:AlternateContent>
      <p:sp>
        <p:nvSpPr>
          <p:cNvPr id="9" name="CasetăText 8">
            <a:extLst>
              <a:ext uri="{FF2B5EF4-FFF2-40B4-BE49-F238E27FC236}">
                <a16:creationId xmlns:a16="http://schemas.microsoft.com/office/drawing/2014/main" id="{5668AE27-7A7F-91F2-0E1D-FDFA6F0D7539}"/>
              </a:ext>
            </a:extLst>
          </p:cNvPr>
          <p:cNvSpPr txBox="1"/>
          <p:nvPr/>
        </p:nvSpPr>
        <p:spPr>
          <a:xfrm>
            <a:off x="7539094" y="2783587"/>
            <a:ext cx="37077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000" dirty="0" err="1">
                <a:solidFill>
                  <a:schemeClr val="bg1"/>
                </a:solidFill>
              </a:rPr>
              <a:t>Jezero</a:t>
            </a:r>
            <a:r>
              <a:rPr lang="ro-RO" sz="2000" dirty="0">
                <a:solidFill>
                  <a:schemeClr val="bg1"/>
                </a:solidFill>
              </a:rPr>
              <a:t> este un crater de pe marte situat in patrulaterul </a:t>
            </a:r>
            <a:r>
              <a:rPr lang="ro-RO" sz="2000" dirty="0" err="1">
                <a:solidFill>
                  <a:schemeClr val="bg1"/>
                </a:solidFill>
              </a:rPr>
              <a:t>Syrtis</a:t>
            </a:r>
            <a:r>
              <a:rPr lang="ro-RO" sz="2000" dirty="0">
                <a:solidFill>
                  <a:schemeClr val="bg1"/>
                </a:solidFill>
              </a:rPr>
              <a:t> Major. Diametrul craterului este de aproximativ 49 de kilometri. Se crede ca odinioară a fost inundat cu apa, craterul conține un depozit de tip delta bogat in argila.</a:t>
            </a:r>
          </a:p>
        </p:txBody>
      </p:sp>
      <p:sp>
        <p:nvSpPr>
          <p:cNvPr id="10" name="CasetăText 9">
            <a:extLst>
              <a:ext uri="{FF2B5EF4-FFF2-40B4-BE49-F238E27FC236}">
                <a16:creationId xmlns:a16="http://schemas.microsoft.com/office/drawing/2014/main" id="{EC14A007-33FC-D190-0D0D-2A0D46B9D3A0}"/>
              </a:ext>
            </a:extLst>
          </p:cNvPr>
          <p:cNvSpPr txBox="1"/>
          <p:nvPr/>
        </p:nvSpPr>
        <p:spPr>
          <a:xfrm>
            <a:off x="4027628" y="968403"/>
            <a:ext cx="6346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>
                <a:solidFill>
                  <a:schemeClr val="accent2">
                    <a:lumMod val="75000"/>
                  </a:schemeClr>
                </a:solidFill>
              </a:rPr>
              <a:t>LACUL JEREZO (CRATER)</a:t>
            </a:r>
          </a:p>
        </p:txBody>
      </p:sp>
      <p:sp>
        <p:nvSpPr>
          <p:cNvPr id="12" name="Schemă logică: conector 11">
            <a:extLst>
              <a:ext uri="{FF2B5EF4-FFF2-40B4-BE49-F238E27FC236}">
                <a16:creationId xmlns:a16="http://schemas.microsoft.com/office/drawing/2014/main" id="{528B6E94-796C-BD76-E594-A0E64F668896}"/>
              </a:ext>
            </a:extLst>
          </p:cNvPr>
          <p:cNvSpPr/>
          <p:nvPr/>
        </p:nvSpPr>
        <p:spPr>
          <a:xfrm>
            <a:off x="3826457" y="1173748"/>
            <a:ext cx="154599" cy="15991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39A81922-F9B0-1491-91A2-650F2C7B3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830" y="3240912"/>
            <a:ext cx="4652499" cy="299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559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D699E0C3-8D73-B1BA-CF17-8EEC1D77B2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0451" y="35434"/>
            <a:ext cx="8327256" cy="1216240"/>
          </a:xfrm>
        </p:spPr>
        <p:txBody>
          <a:bodyPr>
            <a:noAutofit/>
          </a:bodyPr>
          <a:lstStyle/>
          <a:p>
            <a:pPr algn="l"/>
            <a:r>
              <a:rPr lang="ro-RO" sz="7200" i="1" u="sng" dirty="0">
                <a:solidFill>
                  <a:srgbClr val="A50021"/>
                </a:solidFill>
              </a:rPr>
              <a:t>A doua lume</a:t>
            </a: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AC63DD6B-1675-9E7F-1BED-42D7D6A71D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 descr="Download Disseminated Stars In The Galaxy Background Wallpaper |  Wallpapers.com">
            <a:extLst>
              <a:ext uri="{FF2B5EF4-FFF2-40B4-BE49-F238E27FC236}">
                <a16:creationId xmlns:a16="http://schemas.microsoft.com/office/drawing/2014/main" id="{7E893FF8-FE7E-5247-0B9E-F7E0DD1FC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5538" y="-86477"/>
            <a:ext cx="12345738" cy="694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tăText 4">
            <a:extLst>
              <a:ext uri="{FF2B5EF4-FFF2-40B4-BE49-F238E27FC236}">
                <a16:creationId xmlns:a16="http://schemas.microsoft.com/office/drawing/2014/main" id="{DFC010B7-4A95-0D4F-34BC-68F70CFC2FB9}"/>
              </a:ext>
            </a:extLst>
          </p:cNvPr>
          <p:cNvSpPr txBox="1"/>
          <p:nvPr/>
        </p:nvSpPr>
        <p:spPr>
          <a:xfrm>
            <a:off x="4483224" y="-123591"/>
            <a:ext cx="38085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7200" u="sng" dirty="0">
                <a:solidFill>
                  <a:srgbClr val="A50021"/>
                </a:solidFill>
                <a:latin typeface="Bernard MT Condensed" panose="02050806060905020404" pitchFamily="18" charset="0"/>
              </a:rPr>
              <a:t>MARTE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el 3D 10" descr="Mars">
                <a:extLst>
                  <a:ext uri="{FF2B5EF4-FFF2-40B4-BE49-F238E27FC236}">
                    <a16:creationId xmlns:a16="http://schemas.microsoft.com/office/drawing/2014/main" id="{C67B8210-6647-0861-B25C-A371EC62F1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14441320"/>
                  </p:ext>
                </p:extLst>
              </p:nvPr>
            </p:nvGraphicFramePr>
            <p:xfrm>
              <a:off x="40880" y="1491623"/>
              <a:ext cx="4989096" cy="500814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989096" cy="5008140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5843200" ay="-185505" az="135515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9879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el 3D 10" descr="Mars">
                <a:extLst>
                  <a:ext uri="{FF2B5EF4-FFF2-40B4-BE49-F238E27FC236}">
                    <a16:creationId xmlns:a16="http://schemas.microsoft.com/office/drawing/2014/main" id="{C67B8210-6647-0861-B25C-A371EC62F1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880" y="1491623"/>
                <a:ext cx="4989096" cy="500814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CasetăText 8">
            <a:extLst>
              <a:ext uri="{FF2B5EF4-FFF2-40B4-BE49-F238E27FC236}">
                <a16:creationId xmlns:a16="http://schemas.microsoft.com/office/drawing/2014/main" id="{5668AE27-7A7F-91F2-0E1D-FDFA6F0D7539}"/>
              </a:ext>
            </a:extLst>
          </p:cNvPr>
          <p:cNvSpPr txBox="1"/>
          <p:nvPr/>
        </p:nvSpPr>
        <p:spPr>
          <a:xfrm>
            <a:off x="956286" y="2790923"/>
            <a:ext cx="3526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o-RO" sz="2000" dirty="0">
              <a:solidFill>
                <a:schemeClr val="bg1"/>
              </a:solidFill>
            </a:endParaRPr>
          </a:p>
        </p:txBody>
      </p:sp>
      <p:sp>
        <p:nvSpPr>
          <p:cNvPr id="10" name="CasetăText 9">
            <a:extLst>
              <a:ext uri="{FF2B5EF4-FFF2-40B4-BE49-F238E27FC236}">
                <a16:creationId xmlns:a16="http://schemas.microsoft.com/office/drawing/2014/main" id="{EC14A007-33FC-D190-0D0D-2A0D46B9D3A0}"/>
              </a:ext>
            </a:extLst>
          </p:cNvPr>
          <p:cNvSpPr txBox="1"/>
          <p:nvPr/>
        </p:nvSpPr>
        <p:spPr>
          <a:xfrm>
            <a:off x="4027628" y="968403"/>
            <a:ext cx="6346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>
                <a:solidFill>
                  <a:schemeClr val="accent2">
                    <a:lumMod val="75000"/>
                  </a:schemeClr>
                </a:solidFill>
              </a:rPr>
              <a:t>LACUL JEREZO (CRATER)</a:t>
            </a:r>
          </a:p>
        </p:txBody>
      </p:sp>
      <p:sp>
        <p:nvSpPr>
          <p:cNvPr id="12" name="Schemă logică: conector 11">
            <a:extLst>
              <a:ext uri="{FF2B5EF4-FFF2-40B4-BE49-F238E27FC236}">
                <a16:creationId xmlns:a16="http://schemas.microsoft.com/office/drawing/2014/main" id="{528B6E94-796C-BD76-E594-A0E64F668896}"/>
              </a:ext>
            </a:extLst>
          </p:cNvPr>
          <p:cNvSpPr/>
          <p:nvPr/>
        </p:nvSpPr>
        <p:spPr>
          <a:xfrm>
            <a:off x="3826457" y="1173748"/>
            <a:ext cx="154599" cy="15991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pic>
        <p:nvPicPr>
          <p:cNvPr id="7" name="Imagine 6">
            <a:extLst>
              <a:ext uri="{FF2B5EF4-FFF2-40B4-BE49-F238E27FC236}">
                <a16:creationId xmlns:a16="http://schemas.microsoft.com/office/drawing/2014/main" id="{574E6806-FAE3-3F0A-DAAC-08D42C9200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913465" y="1902628"/>
            <a:ext cx="3409874" cy="31423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CasetăText 12">
            <a:extLst>
              <a:ext uri="{FF2B5EF4-FFF2-40B4-BE49-F238E27FC236}">
                <a16:creationId xmlns:a16="http://schemas.microsoft.com/office/drawing/2014/main" id="{A0B48838-D509-5343-3593-0EF31A4CBC95}"/>
              </a:ext>
            </a:extLst>
          </p:cNvPr>
          <p:cNvSpPr txBox="1"/>
          <p:nvPr/>
        </p:nvSpPr>
        <p:spPr>
          <a:xfrm>
            <a:off x="934299" y="2140137"/>
            <a:ext cx="28633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Lacul din crater era prezent atunci când pe Marte se formau rețele de jgheaburi. Dintr-un studiu al deltei și al canalelor, s-a concluzionat că lacul din interiorul craterului s-a format probabil într-o perioadă în care a existat o scurgere continuă a suprafeței.</a:t>
            </a:r>
            <a:endParaRPr lang="ro-R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8965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D699E0C3-8D73-B1BA-CF17-8EEC1D77B2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0451" y="35434"/>
            <a:ext cx="8327256" cy="1216240"/>
          </a:xfrm>
        </p:spPr>
        <p:txBody>
          <a:bodyPr>
            <a:noAutofit/>
          </a:bodyPr>
          <a:lstStyle/>
          <a:p>
            <a:pPr algn="l"/>
            <a:r>
              <a:rPr lang="ro-RO" sz="7200" i="1" u="sng" dirty="0">
                <a:solidFill>
                  <a:srgbClr val="A50021"/>
                </a:solidFill>
              </a:rPr>
              <a:t>A doua lume</a:t>
            </a: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AC63DD6B-1675-9E7F-1BED-42D7D6A71D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1026" name="Picture 2" descr="Download Disseminated Stars In The Galaxy Background Wallpaper |  Wallpapers.com">
            <a:extLst>
              <a:ext uri="{FF2B5EF4-FFF2-40B4-BE49-F238E27FC236}">
                <a16:creationId xmlns:a16="http://schemas.microsoft.com/office/drawing/2014/main" id="{7E893FF8-FE7E-5247-0B9E-F7E0DD1FC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869" y="0"/>
            <a:ext cx="12345738" cy="694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tăText 4">
            <a:extLst>
              <a:ext uri="{FF2B5EF4-FFF2-40B4-BE49-F238E27FC236}">
                <a16:creationId xmlns:a16="http://schemas.microsoft.com/office/drawing/2014/main" id="{DFC010B7-4A95-0D4F-34BC-68F70CFC2FB9}"/>
              </a:ext>
            </a:extLst>
          </p:cNvPr>
          <p:cNvSpPr txBox="1"/>
          <p:nvPr/>
        </p:nvSpPr>
        <p:spPr>
          <a:xfrm>
            <a:off x="4483224" y="-123591"/>
            <a:ext cx="38085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7200" u="sng" dirty="0">
                <a:solidFill>
                  <a:srgbClr val="A50021"/>
                </a:solidFill>
                <a:latin typeface="Bernard MT Condensed" panose="02050806060905020404" pitchFamily="18" charset="0"/>
              </a:rPr>
              <a:t>MARTE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el 3D 10" descr="Mars">
                <a:extLst>
                  <a:ext uri="{FF2B5EF4-FFF2-40B4-BE49-F238E27FC236}">
                    <a16:creationId xmlns:a16="http://schemas.microsoft.com/office/drawing/2014/main" id="{C67B8210-6647-0861-B25C-A371EC62F1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9879765"/>
                  </p:ext>
                </p:extLst>
              </p:nvPr>
            </p:nvGraphicFramePr>
            <p:xfrm>
              <a:off x="7044101" y="1550767"/>
              <a:ext cx="4989096" cy="500814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989096" cy="5008140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235104" ay="-862946" az="1074146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9879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el 3D 10" descr="Mars">
                <a:extLst>
                  <a:ext uri="{FF2B5EF4-FFF2-40B4-BE49-F238E27FC236}">
                    <a16:creationId xmlns:a16="http://schemas.microsoft.com/office/drawing/2014/main" id="{C67B8210-6647-0861-B25C-A371EC62F1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44101" y="1550767"/>
                <a:ext cx="4989096" cy="500814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CasetăText 8">
            <a:extLst>
              <a:ext uri="{FF2B5EF4-FFF2-40B4-BE49-F238E27FC236}">
                <a16:creationId xmlns:a16="http://schemas.microsoft.com/office/drawing/2014/main" id="{5668AE27-7A7F-91F2-0E1D-FDFA6F0D7539}"/>
              </a:ext>
            </a:extLst>
          </p:cNvPr>
          <p:cNvSpPr txBox="1"/>
          <p:nvPr/>
        </p:nvSpPr>
        <p:spPr>
          <a:xfrm>
            <a:off x="956286" y="2790923"/>
            <a:ext cx="3526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o-RO" sz="2000" dirty="0">
              <a:solidFill>
                <a:schemeClr val="bg1"/>
              </a:solidFill>
            </a:endParaRPr>
          </a:p>
        </p:txBody>
      </p:sp>
      <p:sp>
        <p:nvSpPr>
          <p:cNvPr id="12" name="Schemă logică: conector 11">
            <a:extLst>
              <a:ext uri="{FF2B5EF4-FFF2-40B4-BE49-F238E27FC236}">
                <a16:creationId xmlns:a16="http://schemas.microsoft.com/office/drawing/2014/main" id="{528B6E94-796C-BD76-E594-A0E64F668896}"/>
              </a:ext>
            </a:extLst>
          </p:cNvPr>
          <p:cNvSpPr/>
          <p:nvPr/>
        </p:nvSpPr>
        <p:spPr>
          <a:xfrm>
            <a:off x="3826457" y="1173748"/>
            <a:ext cx="154599" cy="15991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o-RO"/>
          </a:p>
        </p:txBody>
      </p:sp>
      <p:sp>
        <p:nvSpPr>
          <p:cNvPr id="6" name="CasetăText 5">
            <a:extLst>
              <a:ext uri="{FF2B5EF4-FFF2-40B4-BE49-F238E27FC236}">
                <a16:creationId xmlns:a16="http://schemas.microsoft.com/office/drawing/2014/main" id="{3F697D8A-29AE-F641-02B5-B2C8C30E4344}"/>
              </a:ext>
            </a:extLst>
          </p:cNvPr>
          <p:cNvSpPr txBox="1"/>
          <p:nvPr/>
        </p:nvSpPr>
        <p:spPr>
          <a:xfrm>
            <a:off x="8044319" y="2162011"/>
            <a:ext cx="27862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>
                <a:solidFill>
                  <a:schemeClr val="bg1"/>
                </a:solidFill>
              </a:rPr>
              <a:t>Explorare planetei Marte ocupa un loc deosebit de important in cadrul programelor științifice de explorare a Sistemului Solar al principalelor puteri spațiale.</a:t>
            </a:r>
          </a:p>
        </p:txBody>
      </p:sp>
      <p:pic>
        <p:nvPicPr>
          <p:cNvPr id="14" name="Imagine 13">
            <a:extLst>
              <a:ext uri="{FF2B5EF4-FFF2-40B4-BE49-F238E27FC236}">
                <a16:creationId xmlns:a16="http://schemas.microsoft.com/office/drawing/2014/main" id="{BFEAF7BA-E70C-5665-D160-3EEE05EDFE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33795" y="1940400"/>
            <a:ext cx="3849429" cy="42288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CasetăText 15">
            <a:extLst>
              <a:ext uri="{FF2B5EF4-FFF2-40B4-BE49-F238E27FC236}">
                <a16:creationId xmlns:a16="http://schemas.microsoft.com/office/drawing/2014/main" id="{7FDCF083-78E8-02E6-B646-4358470A6147}"/>
              </a:ext>
            </a:extLst>
          </p:cNvPr>
          <p:cNvSpPr txBox="1"/>
          <p:nvPr/>
        </p:nvSpPr>
        <p:spPr>
          <a:xfrm>
            <a:off x="3896451" y="941120"/>
            <a:ext cx="448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800" dirty="0">
                <a:solidFill>
                  <a:schemeClr val="accent2">
                    <a:lumMod val="75000"/>
                  </a:schemeClr>
                </a:solidFill>
              </a:rPr>
              <a:t>LACUL  JEREZO (CRATER)</a:t>
            </a:r>
          </a:p>
        </p:txBody>
      </p:sp>
    </p:spTree>
    <p:extLst>
      <p:ext uri="{BB962C8B-B14F-4D97-AF65-F5344CB8AC3E}">
        <p14:creationId xmlns:p14="http://schemas.microsoft.com/office/powerpoint/2010/main" val="7764266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565</Words>
  <Application>Microsoft Office PowerPoint</Application>
  <PresentationFormat>Ecran lat</PresentationFormat>
  <Paragraphs>47</Paragraphs>
  <Slides>12</Slides>
  <Notes>0</Notes>
  <HiddenSlides>0</HiddenSlides>
  <MMClips>0</MMClips>
  <ScaleCrop>false</ScaleCrop>
  <HeadingPairs>
    <vt:vector size="6" baseType="variant">
      <vt:variant>
        <vt:lpstr>Fonturi utilizate</vt:lpstr>
      </vt:variant>
      <vt:variant>
        <vt:i4>8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12</vt:i4>
      </vt:variant>
    </vt:vector>
  </HeadingPairs>
  <TitlesOfParts>
    <vt:vector size="21" baseType="lpstr">
      <vt:lpstr>SimSun</vt:lpstr>
      <vt:lpstr>Arial</vt:lpstr>
      <vt:lpstr>Arial Black</vt:lpstr>
      <vt:lpstr>Bernard MT Condensed</vt:lpstr>
      <vt:lpstr>Calibri</vt:lpstr>
      <vt:lpstr>Calibri Light</vt:lpstr>
      <vt:lpstr>Sitka Banner</vt:lpstr>
      <vt:lpstr>Sitka Subheading</vt:lpstr>
      <vt:lpstr>Temă Office</vt:lpstr>
      <vt:lpstr>A doua lume</vt:lpstr>
      <vt:lpstr>A doua lume</vt:lpstr>
      <vt:lpstr>A doua lume</vt:lpstr>
      <vt:lpstr>A doua lume</vt:lpstr>
      <vt:lpstr>A doua lume</vt:lpstr>
      <vt:lpstr>A doua lume</vt:lpstr>
      <vt:lpstr>A doua lume</vt:lpstr>
      <vt:lpstr>A doua lume</vt:lpstr>
      <vt:lpstr>A doua lume</vt:lpstr>
      <vt:lpstr>A doua lume</vt:lpstr>
      <vt:lpstr>A doua lume</vt:lpstr>
      <vt:lpstr>A doua lume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doua lume</dc:title>
  <dc:creator>LENOVO</dc:creator>
  <cp:lastModifiedBy>LENOVO</cp:lastModifiedBy>
  <cp:revision>1</cp:revision>
  <dcterms:created xsi:type="dcterms:W3CDTF">2024-10-05T08:01:00Z</dcterms:created>
  <dcterms:modified xsi:type="dcterms:W3CDTF">2024-10-05T15:05:35Z</dcterms:modified>
</cp:coreProperties>
</file>